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sldIdLst>
    <p:sldId id="256" r:id="rId2"/>
    <p:sldId id="260" r:id="rId3"/>
    <p:sldId id="257" r:id="rId4"/>
    <p:sldId id="258" r:id="rId5"/>
    <p:sldId id="261" r:id="rId6"/>
    <p:sldId id="262" r:id="rId7"/>
    <p:sldId id="263" r:id="rId8"/>
    <p:sldId id="264" r:id="rId9"/>
    <p:sldId id="265" r:id="rId10"/>
    <p:sldId id="275" r:id="rId11"/>
    <p:sldId id="266" r:id="rId12"/>
    <p:sldId id="267" r:id="rId13"/>
    <p:sldId id="268" r:id="rId14"/>
    <p:sldId id="269" r:id="rId15"/>
    <p:sldId id="276" r:id="rId16"/>
    <p:sldId id="270" r:id="rId17"/>
    <p:sldId id="271" r:id="rId18"/>
    <p:sldId id="272" r:id="rId19"/>
    <p:sldId id="273" r:id="rId20"/>
    <p:sldId id="274"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99BD11-EB51-4EB6-B555-A5493C9F0D1D}" type="datetimeFigureOut">
              <a:rPr lang="en-US" smtClean="0"/>
              <a:pPr/>
              <a:t>9/16/2014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B070D7-6473-488C-A2B9-F2AA514556E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E2AA9086-BFA3-4B2B-954C-8A5DCDB476C2}" type="slidenum">
              <a:rPr lang="en-US" smtClean="0"/>
              <a:pPr/>
              <a:t>6</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F3393545-1012-4379-96BF-C2DE4D8242DB}" type="datetimeFigureOut">
              <a:rPr lang="en-US" smtClean="0"/>
              <a:pPr/>
              <a:t>9/16/2014</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29E8264D-8025-451E-9952-EA9C03A2F422}"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3393545-1012-4379-96BF-C2DE4D8242DB}" type="datetimeFigureOut">
              <a:rPr lang="en-US" smtClean="0"/>
              <a:pPr/>
              <a:t>9/16/2014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9E8264D-8025-451E-9952-EA9C03A2F4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3393545-1012-4379-96BF-C2DE4D8242DB}" type="datetimeFigureOut">
              <a:rPr lang="en-US" smtClean="0"/>
              <a:pPr/>
              <a:t>9/16/2014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9E8264D-8025-451E-9952-EA9C03A2F4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3393545-1012-4379-96BF-C2DE4D8242DB}" type="datetimeFigureOut">
              <a:rPr lang="en-US" smtClean="0"/>
              <a:pPr/>
              <a:t>9/16/2014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9E8264D-8025-451E-9952-EA9C03A2F4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3393545-1012-4379-96BF-C2DE4D8242DB}" type="datetimeFigureOut">
              <a:rPr lang="en-US" smtClean="0"/>
              <a:pPr/>
              <a:t>9/16/2014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9E8264D-8025-451E-9952-EA9C03A2F422}"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3393545-1012-4379-96BF-C2DE4D8242DB}" type="datetimeFigureOut">
              <a:rPr lang="en-US" smtClean="0"/>
              <a:pPr/>
              <a:t>9/16/2014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9E8264D-8025-451E-9952-EA9C03A2F4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3393545-1012-4379-96BF-C2DE4D8242DB}" type="datetimeFigureOut">
              <a:rPr lang="en-US" smtClean="0"/>
              <a:pPr/>
              <a:t>9/16/2014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9E8264D-8025-451E-9952-EA9C03A2F422}"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3393545-1012-4379-96BF-C2DE4D8242DB}" type="datetimeFigureOut">
              <a:rPr lang="en-US" smtClean="0"/>
              <a:pPr/>
              <a:t>9/16/2014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9E8264D-8025-451E-9952-EA9C03A2F4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3393545-1012-4379-96BF-C2DE4D8242DB}" type="datetimeFigureOut">
              <a:rPr lang="en-US" smtClean="0"/>
              <a:pPr/>
              <a:t>9/16/2014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9E8264D-8025-451E-9952-EA9C03A2F4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3393545-1012-4379-96BF-C2DE4D8242DB}" type="datetimeFigureOut">
              <a:rPr lang="en-US" smtClean="0"/>
              <a:pPr/>
              <a:t>9/16/2014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9E8264D-8025-451E-9952-EA9C03A2F4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F3393545-1012-4379-96BF-C2DE4D8242DB}" type="datetimeFigureOut">
              <a:rPr lang="en-US" smtClean="0"/>
              <a:pPr/>
              <a:t>9/16/2014</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29E8264D-8025-451E-9952-EA9C03A2F42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F3393545-1012-4379-96BF-C2DE4D8242DB}" type="datetimeFigureOut">
              <a:rPr lang="en-US" smtClean="0"/>
              <a:pPr/>
              <a:t>9/16/2014</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9E8264D-8025-451E-9952-EA9C03A2F42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clipart.com/en/close-up?o=5804456&amp;a=p&amp;q=adolescence&amp;k_mode=all&amp;s=1&amp;e=18&amp;show=&amp;c=&amp;cid=&amp;findincat=&amp;g=&amp;cc=4:26:38:0:0:0:33&amp;page=1&amp;k_exc=&amp;pubid=&amp;color=&amp;b=k&amp;dat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normAutofit/>
          </a:bodyPr>
          <a:lstStyle/>
          <a:p>
            <a:r>
              <a:rPr lang="en-US" dirty="0" smtClean="0"/>
              <a:t>Human Growth and Development</a:t>
            </a:r>
            <a:endParaRPr lang="en-US" dirty="0"/>
          </a:p>
        </p:txBody>
      </p:sp>
      <p:sp>
        <p:nvSpPr>
          <p:cNvPr id="3" name="Subtitle 2"/>
          <p:cNvSpPr>
            <a:spLocks noGrp="1"/>
          </p:cNvSpPr>
          <p:nvPr>
            <p:ph type="subTitle" idx="1"/>
          </p:nvPr>
        </p:nvSpPr>
        <p:spPr>
          <a:xfrm>
            <a:off x="1371600" y="2514600"/>
            <a:ext cx="6400800" cy="1752600"/>
          </a:xfrm>
        </p:spPr>
        <p:txBody>
          <a:bodyPr/>
          <a:lstStyle/>
          <a:p>
            <a:r>
              <a:rPr lang="en-US" dirty="0" smtClean="0"/>
              <a:t>Unit II</a:t>
            </a:r>
            <a:endParaRPr lang="en-US" dirty="0"/>
          </a:p>
        </p:txBody>
      </p:sp>
      <p:pic>
        <p:nvPicPr>
          <p:cNvPr id="1026" name="Picture 2" descr="C:\Users\LENOVO\Desktop\education\images.jpg"/>
          <p:cNvPicPr>
            <a:picLocks noChangeAspect="1" noChangeArrowheads="1"/>
          </p:cNvPicPr>
          <p:nvPr/>
        </p:nvPicPr>
        <p:blipFill>
          <a:blip r:embed="rId2"/>
          <a:srcRect/>
          <a:stretch>
            <a:fillRect/>
          </a:stretch>
        </p:blipFill>
        <p:spPr bwMode="auto">
          <a:xfrm>
            <a:off x="2209800" y="3352800"/>
            <a:ext cx="4953000" cy="25908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implication of infancy stage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Children should be given opportunity to develop good habits through constant practice, repetition and conditioning like self feeding, toilet training, dressing etc</a:t>
            </a:r>
          </a:p>
          <a:p>
            <a:r>
              <a:rPr lang="en-US" dirty="0" smtClean="0"/>
              <a:t>They should be able to manipulate objects by allowing them to touch, play, break and construct to experience  and develop ideas of form, shape, size and color.</a:t>
            </a:r>
          </a:p>
          <a:p>
            <a:r>
              <a:rPr lang="en-US" dirty="0" smtClean="0"/>
              <a:t>The home and family environment should be conducive for full development</a:t>
            </a:r>
          </a:p>
          <a:p>
            <a:r>
              <a:rPr lang="en-US" dirty="0" smtClean="0"/>
              <a:t>Parents love and affection necessary for emotional stability</a:t>
            </a:r>
          </a:p>
          <a:p>
            <a:r>
              <a:rPr lang="en-US" dirty="0" smtClean="0"/>
              <a:t>The children's questions must be properly attended to</a:t>
            </a:r>
          </a:p>
          <a:p>
            <a:r>
              <a:rPr lang="en-US" dirty="0" smtClean="0"/>
              <a:t>Speech training and simple stories should be told so the child is given opportunity to listen, imitate to facilitate his power of expression</a:t>
            </a:r>
          </a:p>
          <a:p>
            <a:r>
              <a:rPr lang="en-US" dirty="0" smtClean="0"/>
              <a:t>Unhealthy behavior should be avoided and ignored</a:t>
            </a:r>
          </a:p>
          <a:p>
            <a:r>
              <a:rPr lang="en-US" dirty="0" smtClean="0"/>
              <a:t>Should not impose or pressurize in doing intellectual tasks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457200"/>
            <a:ext cx="8229600" cy="1371600"/>
          </a:xfrm>
        </p:spPr>
        <p:txBody>
          <a:bodyPr/>
          <a:lstStyle/>
          <a:p>
            <a:pPr eaLnBrk="1" hangingPunct="1"/>
            <a:r>
              <a:rPr lang="en-US" smtClean="0"/>
              <a:t>Early Childhood</a:t>
            </a:r>
          </a:p>
        </p:txBody>
      </p:sp>
      <p:sp>
        <p:nvSpPr>
          <p:cNvPr id="11267" name="Rectangle 3"/>
          <p:cNvSpPr>
            <a:spLocks noGrp="1" noChangeArrowheads="1"/>
          </p:cNvSpPr>
          <p:nvPr>
            <p:ph type="body" idx="1"/>
          </p:nvPr>
        </p:nvSpPr>
        <p:spPr/>
        <p:txBody>
          <a:bodyPr/>
          <a:lstStyle/>
          <a:p>
            <a:pPr eaLnBrk="1" hangingPunct="1">
              <a:lnSpc>
                <a:spcPct val="90000"/>
              </a:lnSpc>
            </a:pPr>
            <a:r>
              <a:rPr lang="en-US" sz="2400" dirty="0" smtClean="0"/>
              <a:t>Age: </a:t>
            </a:r>
            <a:r>
              <a:rPr lang="en-US" sz="2400" dirty="0" smtClean="0"/>
              <a:t>3-6 </a:t>
            </a:r>
            <a:r>
              <a:rPr lang="en-US" sz="2400" dirty="0" smtClean="0"/>
              <a:t>years old </a:t>
            </a:r>
          </a:p>
          <a:p>
            <a:pPr eaLnBrk="1" hangingPunct="1">
              <a:lnSpc>
                <a:spcPct val="90000"/>
              </a:lnSpc>
            </a:pPr>
            <a:r>
              <a:rPr lang="en-US" sz="2400" dirty="0" smtClean="0"/>
              <a:t>Conflict:</a:t>
            </a:r>
          </a:p>
          <a:p>
            <a:pPr lvl="1" eaLnBrk="1" hangingPunct="1">
              <a:lnSpc>
                <a:spcPct val="90000"/>
              </a:lnSpc>
            </a:pPr>
            <a:r>
              <a:rPr lang="en-US" sz="2000" dirty="0" smtClean="0"/>
              <a:t>Toddler 1 to 3 years - Autonomy vs. shame and doubt</a:t>
            </a:r>
          </a:p>
          <a:p>
            <a:pPr lvl="1" eaLnBrk="1" hangingPunct="1">
              <a:lnSpc>
                <a:spcPct val="90000"/>
              </a:lnSpc>
            </a:pPr>
            <a:r>
              <a:rPr lang="en-US" sz="2000" dirty="0" smtClean="0"/>
              <a:t>Preschool 3 to 6 years – Initiative vs. guilt</a:t>
            </a:r>
          </a:p>
          <a:p>
            <a:pPr eaLnBrk="1" hangingPunct="1">
              <a:lnSpc>
                <a:spcPct val="90000"/>
              </a:lnSpc>
            </a:pPr>
            <a:r>
              <a:rPr lang="en-US" sz="2400" b="1" dirty="0" smtClean="0"/>
              <a:t>Physical development </a:t>
            </a:r>
            <a:r>
              <a:rPr lang="en-US" sz="2400" dirty="0" smtClean="0"/>
              <a:t>– growth slower than in infancy. Muscle coordination allows the child to run, climb, move freely. Can write, draw, use a fork and knife</a:t>
            </a:r>
          </a:p>
          <a:p>
            <a:pPr eaLnBrk="1" hangingPunct="1">
              <a:lnSpc>
                <a:spcPct val="90000"/>
              </a:lnSpc>
            </a:pPr>
            <a:r>
              <a:rPr lang="en-US" sz="2400" b="1" dirty="0" smtClean="0"/>
              <a:t>Mental development </a:t>
            </a:r>
            <a:r>
              <a:rPr lang="en-US" sz="2400" dirty="0" smtClean="0"/>
              <a:t>– verbal growth progresses, short attention span, at end of stage ask questions, recognize letters, and some words</a:t>
            </a:r>
          </a:p>
        </p:txBody>
      </p:sp>
      <p:pic>
        <p:nvPicPr>
          <p:cNvPr id="12292" name="Picture 5" descr="http://images.clipart.com/thb/thb8/PH/pub5361-070523/41808265.thb.jpg?1001637987"/>
          <p:cNvPicPr>
            <a:picLocks noChangeAspect="1" noChangeArrowheads="1"/>
          </p:cNvPicPr>
          <p:nvPr/>
        </p:nvPicPr>
        <p:blipFill>
          <a:blip r:embed="rId2"/>
          <a:srcRect/>
          <a:stretch>
            <a:fillRect/>
          </a:stretch>
        </p:blipFill>
        <p:spPr bwMode="auto">
          <a:xfrm>
            <a:off x="7216775" y="0"/>
            <a:ext cx="1774825" cy="2667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Effect transition="in" filter="blinds(horizontal)">
                                      <p:cBhvr>
                                        <p:cTn id="7" dur="500"/>
                                        <p:tgtEl>
                                          <p:spTgt spid="11267">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1267">
                                            <p:txEl>
                                              <p:pRg st="2" end="2"/>
                                            </p:txEl>
                                          </p:spTgt>
                                        </p:tgtEl>
                                        <p:attrNameLst>
                                          <p:attrName>style.visibility</p:attrName>
                                        </p:attrNameLst>
                                      </p:cBhvr>
                                      <p:to>
                                        <p:strVal val="visible"/>
                                      </p:to>
                                    </p:set>
                                    <p:animEffect transition="in" filter="blinds(horizontal)">
                                      <p:cBhvr>
                                        <p:cTn id="10" dur="500"/>
                                        <p:tgtEl>
                                          <p:spTgt spid="11267">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animEffect transition="in" filter="blinds(horizontal)">
                                      <p:cBhvr>
                                        <p:cTn id="13" dur="500"/>
                                        <p:tgtEl>
                                          <p:spTgt spid="11267">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11267">
                                            <p:txEl>
                                              <p:pRg st="4" end="4"/>
                                            </p:txEl>
                                          </p:spTgt>
                                        </p:tgtEl>
                                        <p:attrNameLst>
                                          <p:attrName>style.visibility</p:attrName>
                                        </p:attrNameLst>
                                      </p:cBhvr>
                                      <p:to>
                                        <p:strVal val="visible"/>
                                      </p:to>
                                    </p:set>
                                    <p:animEffect transition="in" filter="checkerboard(across)">
                                      <p:cBhvr>
                                        <p:cTn id="18" dur="500"/>
                                        <p:tgtEl>
                                          <p:spTgt spid="11267">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11267">
                                            <p:txEl>
                                              <p:pRg st="5" end="5"/>
                                            </p:txEl>
                                          </p:spTgt>
                                        </p:tgtEl>
                                        <p:attrNameLst>
                                          <p:attrName>style.visibility</p:attrName>
                                        </p:attrNameLst>
                                      </p:cBhvr>
                                      <p:to>
                                        <p:strVal val="visible"/>
                                      </p:to>
                                    </p:set>
                                    <p:animEffect transition="in" filter="checkerboard(across)">
                                      <p:cBhvr>
                                        <p:cTn id="23"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Early Childhood</a:t>
            </a:r>
          </a:p>
        </p:txBody>
      </p:sp>
      <p:sp>
        <p:nvSpPr>
          <p:cNvPr id="12291" name="Rectangle 3"/>
          <p:cNvSpPr>
            <a:spLocks noGrp="1" noChangeArrowheads="1"/>
          </p:cNvSpPr>
          <p:nvPr>
            <p:ph type="body" idx="1"/>
          </p:nvPr>
        </p:nvSpPr>
        <p:spPr/>
        <p:txBody>
          <a:bodyPr/>
          <a:lstStyle/>
          <a:p>
            <a:pPr eaLnBrk="1" hangingPunct="1">
              <a:lnSpc>
                <a:spcPct val="80000"/>
              </a:lnSpc>
            </a:pPr>
            <a:r>
              <a:rPr lang="en-US" sz="2800" b="1" smtClean="0"/>
              <a:t>Emotional development </a:t>
            </a:r>
            <a:r>
              <a:rPr lang="en-US" sz="2800" smtClean="0"/>
              <a:t>– develop self-awareness and recognize the effect they have on other people and things.  Children feel impatience and frustration as they try to do things beyond their abilities.  This lead to temper tantrums (the terrible two’s)</a:t>
            </a:r>
          </a:p>
          <a:p>
            <a:pPr eaLnBrk="1" hangingPunct="1">
              <a:lnSpc>
                <a:spcPct val="80000"/>
              </a:lnSpc>
            </a:pPr>
            <a:r>
              <a:rPr lang="en-US" sz="2800" b="1" smtClean="0"/>
              <a:t>Social development </a:t>
            </a:r>
            <a:r>
              <a:rPr lang="en-US" sz="2800" smtClean="0"/>
              <a:t>– at beginning of stage very self-centered one year old to sociable six year old.  Strong attachment to parents.  Needs are food, shelter, protection, love and security.</a:t>
            </a:r>
          </a:p>
          <a:p>
            <a:pPr eaLnBrk="1" hangingPunct="1">
              <a:lnSpc>
                <a:spcPct val="80000"/>
              </a:lnSpc>
            </a:pPr>
            <a:endParaRPr lang="en-US" sz="2800" smtClean="0"/>
          </a:p>
          <a:p>
            <a:pPr eaLnBrk="1" hangingPunct="1">
              <a:lnSpc>
                <a:spcPct val="80000"/>
              </a:lnSpc>
            </a:pP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Late Childhood</a:t>
            </a:r>
          </a:p>
        </p:txBody>
      </p:sp>
      <p:sp>
        <p:nvSpPr>
          <p:cNvPr id="13315" name="Rectangle 3"/>
          <p:cNvSpPr>
            <a:spLocks noGrp="1" noChangeArrowheads="1"/>
          </p:cNvSpPr>
          <p:nvPr>
            <p:ph type="body" idx="1"/>
          </p:nvPr>
        </p:nvSpPr>
        <p:spPr/>
        <p:txBody>
          <a:bodyPr/>
          <a:lstStyle/>
          <a:p>
            <a:pPr eaLnBrk="1" hangingPunct="1">
              <a:lnSpc>
                <a:spcPct val="90000"/>
              </a:lnSpc>
            </a:pPr>
            <a:r>
              <a:rPr lang="en-US" sz="2400" smtClean="0"/>
              <a:t>Age: 6-12 years old</a:t>
            </a:r>
          </a:p>
          <a:p>
            <a:pPr eaLnBrk="1" hangingPunct="1">
              <a:lnSpc>
                <a:spcPct val="90000"/>
              </a:lnSpc>
            </a:pPr>
            <a:r>
              <a:rPr lang="en-US" sz="2400" smtClean="0"/>
              <a:t>Conflict – Industry vs. inferiority</a:t>
            </a:r>
          </a:p>
          <a:p>
            <a:pPr eaLnBrk="1" hangingPunct="1">
              <a:lnSpc>
                <a:spcPct val="90000"/>
              </a:lnSpc>
            </a:pPr>
            <a:r>
              <a:rPr lang="en-US" sz="2400" b="1" smtClean="0"/>
              <a:t>Physical development</a:t>
            </a:r>
            <a:r>
              <a:rPr lang="en-US" sz="2400" smtClean="0"/>
              <a:t>– slow but steady.  Muscle coordination is well developed and children can engage in physical activity that require complex motor-sensory coordination</a:t>
            </a:r>
          </a:p>
          <a:p>
            <a:pPr eaLnBrk="1" hangingPunct="1">
              <a:lnSpc>
                <a:spcPct val="90000"/>
              </a:lnSpc>
            </a:pPr>
            <a:r>
              <a:rPr lang="en-US" sz="2400" b="1" smtClean="0"/>
              <a:t>Mental development </a:t>
            </a:r>
            <a:r>
              <a:rPr lang="en-US" sz="2400" smtClean="0"/>
              <a:t>– developing quickly and much of the child’s life centers around school.  Reading and writing skills are learned, understand abstract concepts like honesty, loyalty, values and morals</a:t>
            </a:r>
          </a:p>
        </p:txBody>
      </p:sp>
      <p:pic>
        <p:nvPicPr>
          <p:cNvPr id="14340" name="Picture 7" descr="http://images.clipart.com/thb/thb14/CL/3D/041906_1/33361950.thb.jpg?boy_girl_eating_school_lunch_pt_res"/>
          <p:cNvPicPr>
            <a:picLocks noChangeAspect="1" noChangeArrowheads="1"/>
          </p:cNvPicPr>
          <p:nvPr/>
        </p:nvPicPr>
        <p:blipFill>
          <a:blip r:embed="rId2"/>
          <a:srcRect/>
          <a:stretch>
            <a:fillRect/>
          </a:stretch>
        </p:blipFill>
        <p:spPr bwMode="auto">
          <a:xfrm>
            <a:off x="5791200" y="381000"/>
            <a:ext cx="2876550" cy="198071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Effect transition="in" filter="box(in)">
                                      <p:cBhvr>
                                        <p:cTn id="7" dur="500"/>
                                        <p:tgtEl>
                                          <p:spTgt spid="133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Effect transition="in" filter="blinds(horizontal)">
                                      <p:cBhvr>
                                        <p:cTn id="12" dur="500"/>
                                        <p:tgtEl>
                                          <p:spTgt spid="133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3315">
                                            <p:txEl>
                                              <p:pRg st="3" end="3"/>
                                            </p:txEl>
                                          </p:spTgt>
                                        </p:tgtEl>
                                        <p:attrNameLst>
                                          <p:attrName>style.visibility</p:attrName>
                                        </p:attrNameLst>
                                      </p:cBhvr>
                                      <p:to>
                                        <p:strVal val="visible"/>
                                      </p:to>
                                    </p:set>
                                    <p:animEffect transition="in" filter="box(in)">
                                      <p:cBhvr>
                                        <p:cTn id="17" dur="5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Late Childhood</a:t>
            </a:r>
          </a:p>
        </p:txBody>
      </p:sp>
      <p:sp>
        <p:nvSpPr>
          <p:cNvPr id="14339" name="Rectangle 3"/>
          <p:cNvSpPr>
            <a:spLocks noGrp="1" noChangeArrowheads="1"/>
          </p:cNvSpPr>
          <p:nvPr>
            <p:ph type="body" idx="1"/>
          </p:nvPr>
        </p:nvSpPr>
        <p:spPr/>
        <p:txBody>
          <a:bodyPr/>
          <a:lstStyle/>
          <a:p>
            <a:pPr eaLnBrk="1" hangingPunct="1">
              <a:lnSpc>
                <a:spcPct val="90000"/>
              </a:lnSpc>
            </a:pPr>
            <a:r>
              <a:rPr lang="en-US" sz="2400" b="1" dirty="0" smtClean="0"/>
              <a:t>Emotional development </a:t>
            </a:r>
            <a:r>
              <a:rPr lang="en-US" sz="2400" dirty="0" smtClean="0"/>
              <a:t>-- the child achieves greater independence and a more distinct personality.  Fears are replaced by the ability to cope.  </a:t>
            </a:r>
          </a:p>
          <a:p>
            <a:pPr eaLnBrk="1" hangingPunct="1">
              <a:lnSpc>
                <a:spcPct val="90000"/>
              </a:lnSpc>
            </a:pPr>
            <a:r>
              <a:rPr lang="en-US" sz="2400" b="1" dirty="0" smtClean="0"/>
              <a:t>Social development </a:t>
            </a:r>
            <a:r>
              <a:rPr lang="en-US" sz="2400" dirty="0" smtClean="0"/>
              <a:t>– changes from activities by themselves to more group oriented.  They are more ready to accept the opinions of others and learn to conform to rules, and standards of behavior.  Needs are the same as infancy and early childhood along with the need for reassurance, parental approval, and peer acceptance.</a:t>
            </a:r>
          </a:p>
          <a:p>
            <a:pPr eaLnBrk="1" hangingPunct="1">
              <a:lnSpc>
                <a:spcPct val="90000"/>
              </a:lnSpc>
              <a:buFont typeface="Wingdings" pitchFamily="2" charset="2"/>
              <a:buNone/>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box(in)">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checkerboard(across)">
                                      <p:cBhvr>
                                        <p:cTn id="12" dur="500"/>
                                        <p:tgtEl>
                                          <p:spTgt spid="14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78536"/>
          </a:xfrm>
        </p:spPr>
        <p:txBody>
          <a:bodyPr/>
          <a:lstStyle/>
          <a:p>
            <a:r>
              <a:rPr lang="en-US" dirty="0" smtClean="0"/>
              <a:t>Educational implications of childhood stage</a:t>
            </a:r>
            <a:endParaRPr lang="en-US" dirty="0"/>
          </a:p>
        </p:txBody>
      </p:sp>
      <p:sp>
        <p:nvSpPr>
          <p:cNvPr id="3" name="Content Placeholder 2"/>
          <p:cNvSpPr>
            <a:spLocks noGrp="1"/>
          </p:cNvSpPr>
          <p:nvPr>
            <p:ph idx="1"/>
          </p:nvPr>
        </p:nvSpPr>
        <p:spPr>
          <a:xfrm>
            <a:off x="914400" y="1828800"/>
            <a:ext cx="7772400" cy="4526760"/>
          </a:xfrm>
        </p:spPr>
        <p:txBody>
          <a:bodyPr>
            <a:normAutofit fontScale="70000" lnSpcReduction="20000"/>
          </a:bodyPr>
          <a:lstStyle/>
          <a:p>
            <a:r>
              <a:rPr lang="en-US" dirty="0" smtClean="0"/>
              <a:t>The school, home, community environment  should provide opportunity for physical development like running, climbing, jumping etc</a:t>
            </a:r>
          </a:p>
          <a:p>
            <a:r>
              <a:rPr lang="en-US" dirty="0" smtClean="0"/>
              <a:t>Since the child is sensitive and curious their questions should be addressed correctly with factual information</a:t>
            </a:r>
          </a:p>
          <a:p>
            <a:r>
              <a:rPr lang="en-US" dirty="0" smtClean="0"/>
              <a:t>Teachers, parents must help develop good habits, values, outlook, attitude, interest and guide them in the right direction</a:t>
            </a:r>
          </a:p>
          <a:p>
            <a:r>
              <a:rPr lang="en-US" dirty="0" smtClean="0"/>
              <a:t>To motivate the inquisitiveness of children different child centered methods of teaching like project method dramatization, learning by doing etc should be used</a:t>
            </a:r>
          </a:p>
          <a:p>
            <a:r>
              <a:rPr lang="en-US" dirty="0" smtClean="0"/>
              <a:t>Co-curricular activities such as debates, discussions, seminars should be organized to encourage group activities</a:t>
            </a:r>
          </a:p>
          <a:p>
            <a:r>
              <a:rPr lang="en-US" dirty="0" smtClean="0"/>
              <a:t>Fine arts to satisfy emotions and instinct</a:t>
            </a:r>
          </a:p>
          <a:p>
            <a:r>
              <a:rPr lang="en-US" dirty="0" smtClean="0"/>
              <a:t>Self discipline should be cultivated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Adolescence</a:t>
            </a:r>
          </a:p>
        </p:txBody>
      </p:sp>
      <p:sp>
        <p:nvSpPr>
          <p:cNvPr id="15363" name="Rectangle 3"/>
          <p:cNvSpPr>
            <a:spLocks noGrp="1" noChangeArrowheads="1"/>
          </p:cNvSpPr>
          <p:nvPr>
            <p:ph type="body" idx="1"/>
          </p:nvPr>
        </p:nvSpPr>
        <p:spPr/>
        <p:txBody>
          <a:bodyPr/>
          <a:lstStyle/>
          <a:p>
            <a:pPr eaLnBrk="1" hangingPunct="1">
              <a:lnSpc>
                <a:spcPct val="90000"/>
              </a:lnSpc>
            </a:pPr>
            <a:r>
              <a:rPr lang="en-US" sz="2800" dirty="0" smtClean="0"/>
              <a:t>Age: 12-20 years old</a:t>
            </a:r>
          </a:p>
          <a:p>
            <a:pPr eaLnBrk="1" hangingPunct="1">
              <a:lnSpc>
                <a:spcPct val="90000"/>
              </a:lnSpc>
            </a:pPr>
            <a:r>
              <a:rPr lang="en-US" sz="2800" dirty="0" smtClean="0"/>
              <a:t>Conflict – Identity vs. Role Confusion</a:t>
            </a:r>
          </a:p>
          <a:p>
            <a:pPr eaLnBrk="1" hangingPunct="1">
              <a:lnSpc>
                <a:spcPct val="90000"/>
              </a:lnSpc>
            </a:pPr>
            <a:r>
              <a:rPr lang="en-US" sz="2800" b="1" dirty="0" smtClean="0"/>
              <a:t>Physical development </a:t>
            </a:r>
            <a:r>
              <a:rPr lang="en-US" sz="2800" dirty="0" smtClean="0"/>
              <a:t>– growth spurts, muscle coordination slows. Development of sexual organs and secondary sexual characteristics (puberty).  Secretion of sex hormones leads to the onset of menstruation in girls and the production of sperm and semen in boys.  Body shape and form changes. </a:t>
            </a:r>
            <a:endParaRPr lang="en-US" sz="2800" b="1" dirty="0" smtClean="0"/>
          </a:p>
          <a:p>
            <a:pPr eaLnBrk="1" hangingPunct="1">
              <a:lnSpc>
                <a:spcPct val="90000"/>
              </a:lnSpc>
              <a:buFont typeface="Wingdings" pitchFamily="2" charset="2"/>
              <a:buNone/>
            </a:pPr>
            <a:endParaRPr lang="en-US" sz="2800" dirty="0" smtClean="0"/>
          </a:p>
        </p:txBody>
      </p:sp>
      <p:pic>
        <p:nvPicPr>
          <p:cNvPr id="17412" name="Picture 5" descr="http://images.clipart.com/thm/thm14/PH/images/39173870.thm.jpg?1001634932">
            <a:hlinkClick r:id="rId2"/>
          </p:cNvPr>
          <p:cNvPicPr>
            <a:picLocks noChangeAspect="1" noChangeArrowheads="1"/>
          </p:cNvPicPr>
          <p:nvPr/>
        </p:nvPicPr>
        <p:blipFill>
          <a:blip r:embed="rId3"/>
          <a:srcRect/>
          <a:stretch>
            <a:fillRect/>
          </a:stretch>
        </p:blipFill>
        <p:spPr bwMode="auto">
          <a:xfrm>
            <a:off x="5407025" y="457200"/>
            <a:ext cx="2709863" cy="18002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plus(in)">
                                      <p:cBhvr>
                                        <p:cTn id="7" dur="2000"/>
                                        <p:tgtEl>
                                          <p:spTgt spid="153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Effect transition="in" filter="plus(in)">
                                      <p:cBhvr>
                                        <p:cTn id="12" dur="20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Adolescence</a:t>
            </a:r>
          </a:p>
        </p:txBody>
      </p:sp>
      <p:sp>
        <p:nvSpPr>
          <p:cNvPr id="16387" name="Rectangle 3"/>
          <p:cNvSpPr>
            <a:spLocks noGrp="1" noChangeArrowheads="1"/>
          </p:cNvSpPr>
          <p:nvPr>
            <p:ph type="body" idx="1"/>
          </p:nvPr>
        </p:nvSpPr>
        <p:spPr/>
        <p:txBody>
          <a:bodyPr/>
          <a:lstStyle/>
          <a:p>
            <a:pPr eaLnBrk="1" hangingPunct="1">
              <a:lnSpc>
                <a:spcPct val="80000"/>
              </a:lnSpc>
            </a:pPr>
            <a:r>
              <a:rPr lang="en-US" sz="2800" b="1" smtClean="0"/>
              <a:t>Mental development </a:t>
            </a:r>
            <a:r>
              <a:rPr lang="en-US" sz="2800" smtClean="0"/>
              <a:t>– most foundations have been set.  Development primarily involves an increase in knowledge and sharpening of skills.  Learn to make decisions and accept responsibility for actions.</a:t>
            </a:r>
          </a:p>
          <a:p>
            <a:pPr eaLnBrk="1" hangingPunct="1">
              <a:lnSpc>
                <a:spcPct val="80000"/>
              </a:lnSpc>
            </a:pPr>
            <a:r>
              <a:rPr lang="en-US" sz="2800" b="1" smtClean="0"/>
              <a:t>Emotional development </a:t>
            </a:r>
            <a:r>
              <a:rPr lang="en-US" sz="2800" smtClean="0"/>
              <a:t>– emotional development is often stormy and in conflict. Adolescents try to establish their identities and independence.   They respond more and more to peer group influences.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plus(in)">
                                      <p:cBhvr>
                                        <p:cTn id="7" dur="20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 calcmode="lin" valueType="num">
                                      <p:cBhvr additive="base">
                                        <p:cTn id="12"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Adolescence</a:t>
            </a:r>
          </a:p>
        </p:txBody>
      </p:sp>
      <p:sp>
        <p:nvSpPr>
          <p:cNvPr id="17411" name="Rectangle 3"/>
          <p:cNvSpPr>
            <a:spLocks noGrp="1" noChangeArrowheads="1"/>
          </p:cNvSpPr>
          <p:nvPr>
            <p:ph type="body" idx="1"/>
          </p:nvPr>
        </p:nvSpPr>
        <p:spPr/>
        <p:txBody>
          <a:bodyPr/>
          <a:lstStyle/>
          <a:p>
            <a:pPr eaLnBrk="1" hangingPunct="1">
              <a:lnSpc>
                <a:spcPct val="90000"/>
              </a:lnSpc>
            </a:pPr>
            <a:r>
              <a:rPr lang="en-US" sz="2400" b="1" dirty="0" smtClean="0"/>
              <a:t>Social development </a:t>
            </a:r>
            <a:r>
              <a:rPr lang="en-US" sz="2400" dirty="0" smtClean="0"/>
              <a:t>– spending less time with family and more time with peer groups.  They attempt to develop self-identity and independence and seek security from  their peers. Toward the end of this stage they develop a more mature attitude and develop patterns of behavior that they associate with adult behavior.</a:t>
            </a:r>
          </a:p>
          <a:p>
            <a:pPr lvl="1" eaLnBrk="1" hangingPunct="1">
              <a:lnSpc>
                <a:spcPct val="90000"/>
              </a:lnSpc>
            </a:pPr>
            <a:r>
              <a:rPr lang="en-US" sz="2000" dirty="0" smtClean="0"/>
              <a:t>Need for reassurance, support and understanding.  Problems that develop in this stage can be traced to conflict and feelings of inadequacy and insecurity.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Effect transition="in" filter="checkerboard(across)">
                                      <p:cBhvr>
                                        <p:cTn id="7" dur="500"/>
                                        <p:tgtEl>
                                          <p:spTgt spid="174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Substance Abuse</a:t>
            </a:r>
          </a:p>
        </p:txBody>
      </p:sp>
      <p:sp>
        <p:nvSpPr>
          <p:cNvPr id="21507" name="Rectangle 3"/>
          <p:cNvSpPr>
            <a:spLocks noGrp="1" noChangeArrowheads="1"/>
          </p:cNvSpPr>
          <p:nvPr>
            <p:ph type="body" idx="1"/>
          </p:nvPr>
        </p:nvSpPr>
        <p:spPr/>
        <p:txBody>
          <a:bodyPr/>
          <a:lstStyle/>
          <a:p>
            <a:pPr eaLnBrk="1" hangingPunct="1"/>
            <a:r>
              <a:rPr lang="en-US" dirty="0" smtClean="0"/>
              <a:t>Use of alcohol or drugs with the development of a physical and/or mental dependence on the chemical</a:t>
            </a:r>
          </a:p>
          <a:p>
            <a:pPr eaLnBrk="1" hangingPunct="1"/>
            <a:r>
              <a:rPr lang="en-US" dirty="0" smtClean="0"/>
              <a:t>Can occur at any life stage, but frequently begins in adolescence</a:t>
            </a:r>
          </a:p>
          <a:p>
            <a:pPr eaLnBrk="1" hangingPunct="1"/>
            <a:r>
              <a:rPr lang="en-US" dirty="0" smtClean="0"/>
              <a:t>Can lead to physical and mental disorders and diseases</a:t>
            </a:r>
          </a:p>
          <a:p>
            <a:pPr eaLnBrk="1" hangingPunct="1"/>
            <a:r>
              <a:rPr lang="en-US" dirty="0" smtClean="0"/>
              <a:t>Treatment towards total rehabilitation</a:t>
            </a:r>
          </a:p>
        </p:txBody>
      </p:sp>
      <p:pic>
        <p:nvPicPr>
          <p:cNvPr id="21508" name="Picture 5" descr="http://images.clipart.com/thb/thb9/PH/5344_2004120013/021119_1775_00/19175718.thb.jpg?021119_1775_0019_l__s"/>
          <p:cNvPicPr>
            <a:picLocks noChangeAspect="1" noChangeArrowheads="1"/>
          </p:cNvPicPr>
          <p:nvPr/>
        </p:nvPicPr>
        <p:blipFill>
          <a:blip r:embed="rId2"/>
          <a:srcRect/>
          <a:stretch>
            <a:fillRect/>
          </a:stretch>
        </p:blipFill>
        <p:spPr bwMode="auto">
          <a:xfrm>
            <a:off x="6759575" y="228600"/>
            <a:ext cx="1470025" cy="1635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28600"/>
            <a:ext cx="8229600" cy="1447800"/>
          </a:xfrm>
        </p:spPr>
        <p:txBody>
          <a:bodyPr/>
          <a:lstStyle/>
          <a:p>
            <a:pPr eaLnBrk="1" hangingPunct="1"/>
            <a:r>
              <a:rPr lang="en-US" smtClean="0"/>
              <a:t>Four main types of Growth and Development</a:t>
            </a:r>
          </a:p>
        </p:txBody>
      </p:sp>
      <p:sp>
        <p:nvSpPr>
          <p:cNvPr id="7171" name="Rectangle 3"/>
          <p:cNvSpPr>
            <a:spLocks noGrp="1" noChangeArrowheads="1"/>
          </p:cNvSpPr>
          <p:nvPr>
            <p:ph type="body" idx="1"/>
          </p:nvPr>
        </p:nvSpPr>
        <p:spPr/>
        <p:txBody>
          <a:bodyPr/>
          <a:lstStyle/>
          <a:p>
            <a:pPr eaLnBrk="1" hangingPunct="1"/>
            <a:r>
              <a:rPr lang="en-US" smtClean="0"/>
              <a:t>Physical: body growth</a:t>
            </a:r>
          </a:p>
          <a:p>
            <a:pPr eaLnBrk="1" hangingPunct="1"/>
            <a:r>
              <a:rPr lang="en-US" smtClean="0"/>
              <a:t>Mental: mind development</a:t>
            </a:r>
          </a:p>
          <a:p>
            <a:pPr eaLnBrk="1" hangingPunct="1"/>
            <a:r>
              <a:rPr lang="en-US" smtClean="0"/>
              <a:t>Emotional: feelings</a:t>
            </a:r>
          </a:p>
          <a:p>
            <a:pPr eaLnBrk="1" hangingPunct="1"/>
            <a:r>
              <a:rPr lang="en-US" smtClean="0"/>
              <a:t>Social: interactions and relationships </a:t>
            </a:r>
            <a:br>
              <a:rPr lang="en-US" smtClean="0"/>
            </a:br>
            <a:r>
              <a:rPr lang="en-US" smtClean="0"/>
              <a:t>with others</a:t>
            </a:r>
          </a:p>
          <a:p>
            <a:pPr eaLnBrk="1" hangingPunct="1"/>
            <a:r>
              <a:rPr lang="en-US" smtClean="0"/>
              <a:t>All four types above occur in each stage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Reasons Chemicals Used</a:t>
            </a:r>
          </a:p>
        </p:txBody>
      </p:sp>
      <p:sp>
        <p:nvSpPr>
          <p:cNvPr id="22531" name="Rectangle 3"/>
          <p:cNvSpPr>
            <a:spLocks noGrp="1" noChangeArrowheads="1"/>
          </p:cNvSpPr>
          <p:nvPr>
            <p:ph type="body" idx="1"/>
          </p:nvPr>
        </p:nvSpPr>
        <p:spPr/>
        <p:txBody>
          <a:bodyPr/>
          <a:lstStyle/>
          <a:p>
            <a:pPr eaLnBrk="1" hangingPunct="1"/>
            <a:r>
              <a:rPr lang="en-US" smtClean="0"/>
              <a:t>Trying to relieve stress or anxiety</a:t>
            </a:r>
          </a:p>
          <a:p>
            <a:pPr eaLnBrk="1" hangingPunct="1"/>
            <a:r>
              <a:rPr lang="en-US" smtClean="0"/>
              <a:t>Peer pressure</a:t>
            </a:r>
          </a:p>
          <a:p>
            <a:pPr eaLnBrk="1" hangingPunct="1"/>
            <a:r>
              <a:rPr lang="en-US" smtClean="0"/>
              <a:t>Escape from emotional or psychological problems</a:t>
            </a:r>
          </a:p>
          <a:p>
            <a:pPr eaLnBrk="1" hangingPunct="1"/>
            <a:r>
              <a:rPr lang="en-US" smtClean="0"/>
              <a:t>Experimentation</a:t>
            </a:r>
          </a:p>
          <a:p>
            <a:pPr eaLnBrk="1" hangingPunct="1"/>
            <a:r>
              <a:rPr lang="en-US" smtClean="0"/>
              <a:t>Seeking “instant gratification”</a:t>
            </a:r>
          </a:p>
          <a:p>
            <a:pPr eaLnBrk="1" hangingPunct="1"/>
            <a:r>
              <a:rPr lang="en-US" smtClean="0"/>
              <a:t>Hereditary traits or cultural influences</a:t>
            </a:r>
          </a:p>
          <a:p>
            <a:pPr eaLnBrk="1" hangingPunct="1"/>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implications of adolescence stage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Proper understanding by parents and teachers on the nature of growth and development</a:t>
            </a:r>
          </a:p>
          <a:p>
            <a:r>
              <a:rPr lang="en-US" dirty="0" smtClean="0"/>
              <a:t>Healthy home, school and community environment for full personality development</a:t>
            </a:r>
          </a:p>
          <a:p>
            <a:r>
              <a:rPr lang="en-US" dirty="0" smtClean="0"/>
              <a:t>Imparting sex education to adolescence by school stage</a:t>
            </a:r>
          </a:p>
          <a:p>
            <a:r>
              <a:rPr lang="en-US" dirty="0" smtClean="0"/>
              <a:t>Treat adolescent in a friendly manner as they could show some typical  shocking behavior</a:t>
            </a:r>
          </a:p>
          <a:p>
            <a:r>
              <a:rPr lang="en-US" dirty="0" smtClean="0"/>
              <a:t>Proper social groups, friends should be encouraged</a:t>
            </a:r>
          </a:p>
          <a:p>
            <a:r>
              <a:rPr lang="en-US" dirty="0" smtClean="0"/>
              <a:t>Provision for NSS, NCC, scouts and guides, educational tours games and sports to satisfy their gregarious instinct</a:t>
            </a:r>
          </a:p>
          <a:p>
            <a:r>
              <a:rPr lang="en-US" dirty="0" smtClean="0"/>
              <a:t>Organize artistic and literary programs</a:t>
            </a:r>
          </a:p>
          <a:p>
            <a:r>
              <a:rPr lang="en-US" dirty="0" smtClean="0"/>
              <a:t>Encouraged to study biographies and auto biographies of great men</a:t>
            </a:r>
          </a:p>
          <a:p>
            <a:r>
              <a:rPr lang="en-US" dirty="0" smtClean="0"/>
              <a:t>Proper educational and vocational guidance should </a:t>
            </a:r>
            <a:r>
              <a:rPr lang="en-US" smtClean="0"/>
              <a:t>be provided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Growth and Development</a:t>
            </a:r>
            <a:endParaRPr lang="en-US" dirty="0"/>
          </a:p>
        </p:txBody>
      </p:sp>
      <p:sp>
        <p:nvSpPr>
          <p:cNvPr id="3" name="Content Placeholder 2"/>
          <p:cNvSpPr>
            <a:spLocks noGrp="1"/>
          </p:cNvSpPr>
          <p:nvPr>
            <p:ph idx="1"/>
          </p:nvPr>
        </p:nvSpPr>
        <p:spPr/>
        <p:txBody>
          <a:bodyPr/>
          <a:lstStyle/>
          <a:p>
            <a:r>
              <a:rPr lang="en-US" dirty="0" smtClean="0"/>
              <a:t>Development is a continuous development</a:t>
            </a:r>
          </a:p>
          <a:p>
            <a:r>
              <a:rPr lang="en-US" dirty="0" smtClean="0"/>
              <a:t>Development follows a pattern</a:t>
            </a:r>
          </a:p>
          <a:p>
            <a:r>
              <a:rPr lang="en-US" dirty="0" smtClean="0"/>
              <a:t>Developments proceeds from general to specific responses</a:t>
            </a:r>
          </a:p>
          <a:p>
            <a:r>
              <a:rPr lang="en-US" dirty="0" smtClean="0"/>
              <a:t>The rate of development is not uniform throughout life </a:t>
            </a:r>
          </a:p>
          <a:p>
            <a:r>
              <a:rPr lang="en-US" dirty="0" smtClean="0"/>
              <a:t>Most of the traits are correlated in the process of development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Developmental is predictable</a:t>
            </a:r>
          </a:p>
          <a:p>
            <a:r>
              <a:rPr lang="en-US" dirty="0" smtClean="0"/>
              <a:t>There is wide individual difference in development</a:t>
            </a:r>
          </a:p>
          <a:p>
            <a:r>
              <a:rPr lang="en-US" dirty="0" smtClean="0"/>
              <a:t>Development is the product of the interaction between the organism and his environment</a:t>
            </a:r>
          </a:p>
          <a:p>
            <a:r>
              <a:rPr lang="en-US" dirty="0" smtClean="0"/>
              <a:t>Development is cumulative</a:t>
            </a:r>
          </a:p>
          <a:p>
            <a:r>
              <a:rPr lang="en-US" dirty="0" smtClean="0"/>
              <a:t>Development is application oriented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 between Growth and development</a:t>
            </a:r>
            <a:endParaRPr lang="en-US" dirty="0"/>
          </a:p>
        </p:txBody>
      </p:sp>
      <p:sp>
        <p:nvSpPr>
          <p:cNvPr id="3" name="Text Placeholder 2"/>
          <p:cNvSpPr>
            <a:spLocks noGrp="1"/>
          </p:cNvSpPr>
          <p:nvPr>
            <p:ph type="body" idx="1"/>
          </p:nvPr>
        </p:nvSpPr>
        <p:spPr/>
        <p:txBody>
          <a:bodyPr/>
          <a:lstStyle/>
          <a:p>
            <a:r>
              <a:rPr lang="en-US" dirty="0" smtClean="0"/>
              <a:t>Growth</a:t>
            </a:r>
            <a:endParaRPr lang="en-US" dirty="0"/>
          </a:p>
        </p:txBody>
      </p:sp>
      <p:sp>
        <p:nvSpPr>
          <p:cNvPr id="4" name="Text Placeholder 3"/>
          <p:cNvSpPr>
            <a:spLocks noGrp="1"/>
          </p:cNvSpPr>
          <p:nvPr>
            <p:ph type="body" sz="half" idx="3"/>
          </p:nvPr>
        </p:nvSpPr>
        <p:spPr/>
        <p:txBody>
          <a:bodyPr/>
          <a:lstStyle/>
          <a:p>
            <a:r>
              <a:rPr lang="en-US" dirty="0" smtClean="0"/>
              <a:t>Development</a:t>
            </a:r>
            <a:endParaRPr lang="en-US" dirty="0"/>
          </a:p>
        </p:txBody>
      </p:sp>
      <p:sp>
        <p:nvSpPr>
          <p:cNvPr id="5" name="Content Placeholder 4"/>
          <p:cNvSpPr>
            <a:spLocks noGrp="1"/>
          </p:cNvSpPr>
          <p:nvPr>
            <p:ph sz="quarter" idx="2"/>
          </p:nvPr>
        </p:nvSpPr>
        <p:spPr/>
        <p:txBody>
          <a:bodyPr>
            <a:normAutofit fontScale="85000" lnSpcReduction="20000"/>
          </a:bodyPr>
          <a:lstStyle/>
          <a:p>
            <a:r>
              <a:rPr lang="en-US" dirty="0" smtClean="0"/>
              <a:t>It is a narrow term referring only to the physical growth</a:t>
            </a:r>
          </a:p>
          <a:p>
            <a:r>
              <a:rPr lang="en-US" dirty="0" smtClean="0"/>
              <a:t>Refers to increase in size, height, weight, length etc</a:t>
            </a:r>
          </a:p>
          <a:p>
            <a:r>
              <a:rPr lang="en-US" dirty="0" smtClean="0"/>
              <a:t>It is quantitative in nature and can be measured in terms of meter, gram etc which are standard units.</a:t>
            </a:r>
          </a:p>
          <a:p>
            <a:r>
              <a:rPr lang="en-US" dirty="0" smtClean="0"/>
              <a:t>Growth stops when maturity is reached</a:t>
            </a:r>
          </a:p>
          <a:p>
            <a:r>
              <a:rPr lang="en-US" dirty="0" smtClean="0"/>
              <a:t>It is structural in nature</a:t>
            </a:r>
          </a:p>
          <a:p>
            <a:r>
              <a:rPr lang="en-US" dirty="0" smtClean="0"/>
              <a:t>Describes changes in particular aspects of the body</a:t>
            </a:r>
            <a:endParaRPr lang="en-US" dirty="0"/>
          </a:p>
        </p:txBody>
      </p:sp>
      <p:sp>
        <p:nvSpPr>
          <p:cNvPr id="6" name="Content Placeholder 5"/>
          <p:cNvSpPr>
            <a:spLocks noGrp="1"/>
          </p:cNvSpPr>
          <p:nvPr>
            <p:ph sz="quarter" idx="4"/>
          </p:nvPr>
        </p:nvSpPr>
        <p:spPr/>
        <p:txBody>
          <a:bodyPr>
            <a:normAutofit fontScale="62500" lnSpcReduction="20000"/>
          </a:bodyPr>
          <a:lstStyle/>
          <a:p>
            <a:r>
              <a:rPr lang="en-US" sz="2800" dirty="0" smtClean="0"/>
              <a:t>It is much broader and comprehensive term referring to all aspects of human personality- physical, social, mental, emotional etc</a:t>
            </a:r>
          </a:p>
          <a:p>
            <a:r>
              <a:rPr lang="en-US" sz="2800" dirty="0" smtClean="0"/>
              <a:t>Refers to overall changes in shape, form or structure.</a:t>
            </a:r>
          </a:p>
          <a:p>
            <a:r>
              <a:rPr lang="en-US" sz="2800" dirty="0" smtClean="0"/>
              <a:t>It is qualitative in nature and difficult to measure</a:t>
            </a:r>
          </a:p>
          <a:p>
            <a:r>
              <a:rPr lang="en-US" sz="2800" dirty="0" smtClean="0"/>
              <a:t>It is a continuous and lifelong process</a:t>
            </a:r>
          </a:p>
          <a:p>
            <a:r>
              <a:rPr lang="en-US" sz="2800" dirty="0" smtClean="0"/>
              <a:t>Development is functional in nature resulting in efficiency and maturity</a:t>
            </a:r>
          </a:p>
          <a:p>
            <a:r>
              <a:rPr lang="en-US" sz="2800" dirty="0" smtClean="0"/>
              <a:t>Describes changes in the organism as a whole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 y="457200"/>
            <a:ext cx="8229600" cy="1371600"/>
          </a:xfrm>
        </p:spPr>
        <p:txBody>
          <a:bodyPr/>
          <a:lstStyle/>
          <a:p>
            <a:pPr eaLnBrk="1" hangingPunct="1"/>
            <a:r>
              <a:rPr lang="en-US" smtClean="0"/>
              <a:t>7:1 Life Stages</a:t>
            </a:r>
          </a:p>
        </p:txBody>
      </p:sp>
      <p:sp>
        <p:nvSpPr>
          <p:cNvPr id="4099" name="Rectangle 3"/>
          <p:cNvSpPr>
            <a:spLocks noGrp="1" noChangeArrowheads="1"/>
          </p:cNvSpPr>
          <p:nvPr>
            <p:ph type="body" idx="1"/>
          </p:nvPr>
        </p:nvSpPr>
        <p:spPr/>
        <p:txBody>
          <a:bodyPr/>
          <a:lstStyle/>
          <a:p>
            <a:pPr eaLnBrk="1" hangingPunct="1"/>
            <a:r>
              <a:rPr lang="en-US" smtClean="0"/>
              <a:t>Growth and development begins at birth and ends at death</a:t>
            </a:r>
          </a:p>
          <a:p>
            <a:pPr eaLnBrk="1" hangingPunct="1"/>
            <a:r>
              <a:rPr lang="en-US" smtClean="0"/>
              <a:t>During an entire lifetime, individuals have needs that must be met</a:t>
            </a:r>
          </a:p>
          <a:p>
            <a:pPr eaLnBrk="1" hangingPunct="1"/>
            <a:r>
              <a:rPr lang="en-US" smtClean="0"/>
              <a:t>Health care workers need to be aware of the various stages and needs of the individual to provide quality health care</a:t>
            </a:r>
          </a:p>
        </p:txBody>
      </p:sp>
      <p:pic>
        <p:nvPicPr>
          <p:cNvPr id="5124" name="Picture 7" descr="http://images.clipart.com/thb/thb8/PH/pub5361-070801/41830147.thb.jpg?1001639965"/>
          <p:cNvPicPr>
            <a:picLocks noChangeAspect="1" noChangeArrowheads="1"/>
          </p:cNvPicPr>
          <p:nvPr/>
        </p:nvPicPr>
        <p:blipFill>
          <a:blip r:embed="rId3"/>
          <a:srcRect/>
          <a:stretch>
            <a:fillRect/>
          </a:stretch>
        </p:blipFill>
        <p:spPr bwMode="auto">
          <a:xfrm>
            <a:off x="5257800" y="152401"/>
            <a:ext cx="2819400" cy="1676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 calcmode="lin" valueType="num">
                                      <p:cBhvr additive="base">
                                        <p:cTn id="7"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Effect transition="in" filter="checkerboard(across)">
                                      <p:cBhvr>
                                        <p:cTn id="13"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Life Stages </a:t>
            </a:r>
            <a:endParaRPr lang="en-US" sz="3600" smtClean="0"/>
          </a:p>
        </p:txBody>
      </p:sp>
      <p:sp>
        <p:nvSpPr>
          <p:cNvPr id="6147" name="Rectangle 3"/>
          <p:cNvSpPr>
            <a:spLocks noGrp="1" noChangeArrowheads="1"/>
          </p:cNvSpPr>
          <p:nvPr>
            <p:ph type="body" idx="1"/>
          </p:nvPr>
        </p:nvSpPr>
        <p:spPr/>
        <p:txBody>
          <a:bodyPr/>
          <a:lstStyle/>
          <a:p>
            <a:pPr eaLnBrk="1" hangingPunct="1"/>
            <a:r>
              <a:rPr lang="en-US" dirty="0" smtClean="0"/>
              <a:t>Infancy: birth to 0-2 year</a:t>
            </a:r>
          </a:p>
          <a:p>
            <a:pPr eaLnBrk="1" hangingPunct="1"/>
            <a:r>
              <a:rPr lang="en-US" dirty="0" smtClean="0"/>
              <a:t>Early childhood: 2-6 years</a:t>
            </a:r>
          </a:p>
          <a:p>
            <a:pPr eaLnBrk="1" hangingPunct="1"/>
            <a:r>
              <a:rPr lang="en-US" dirty="0" smtClean="0"/>
              <a:t>Late childhood: 6-12 years</a:t>
            </a:r>
          </a:p>
          <a:p>
            <a:pPr eaLnBrk="1" hangingPunct="1"/>
            <a:r>
              <a:rPr lang="en-US" dirty="0" smtClean="0"/>
              <a:t>Adolescence: 12-20 years</a:t>
            </a:r>
          </a:p>
          <a:p>
            <a:pPr eaLnBrk="1" hangingPunct="1"/>
            <a:r>
              <a:rPr lang="en-US" dirty="0" smtClean="0"/>
              <a:t>Early adulthood: 20-40 years</a:t>
            </a:r>
          </a:p>
          <a:p>
            <a:pPr eaLnBrk="1" hangingPunct="1"/>
            <a:r>
              <a:rPr lang="en-US" dirty="0" smtClean="0"/>
              <a:t>Middle adulthood: 40-65 years</a:t>
            </a:r>
          </a:p>
          <a:p>
            <a:pPr eaLnBrk="1" hangingPunct="1"/>
            <a:r>
              <a:rPr lang="en-US" dirty="0" smtClean="0"/>
              <a:t>Late adulthood: 65 years and up</a:t>
            </a:r>
          </a:p>
          <a:p>
            <a:pPr eaLnBrk="1" hangingPunct="1"/>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Infancy</a:t>
            </a:r>
          </a:p>
        </p:txBody>
      </p:sp>
      <p:sp>
        <p:nvSpPr>
          <p:cNvPr id="8195" name="Rectangle 3"/>
          <p:cNvSpPr>
            <a:spLocks noGrp="1" noChangeArrowheads="1"/>
          </p:cNvSpPr>
          <p:nvPr>
            <p:ph type="body" idx="1"/>
          </p:nvPr>
        </p:nvSpPr>
        <p:spPr/>
        <p:txBody>
          <a:bodyPr/>
          <a:lstStyle/>
          <a:p>
            <a:pPr eaLnBrk="1" hangingPunct="1">
              <a:lnSpc>
                <a:spcPct val="80000"/>
              </a:lnSpc>
            </a:pPr>
            <a:r>
              <a:rPr lang="en-US" sz="2800" dirty="0" smtClean="0"/>
              <a:t>Age: birth to 2 year old</a:t>
            </a:r>
          </a:p>
          <a:p>
            <a:pPr eaLnBrk="1" hangingPunct="1">
              <a:lnSpc>
                <a:spcPct val="80000"/>
              </a:lnSpc>
            </a:pPr>
            <a:r>
              <a:rPr lang="en-US" sz="2800" dirty="0" smtClean="0"/>
              <a:t>Conflict – Trust vs. Mistrust</a:t>
            </a:r>
          </a:p>
          <a:p>
            <a:pPr eaLnBrk="1" hangingPunct="1">
              <a:lnSpc>
                <a:spcPct val="80000"/>
              </a:lnSpc>
            </a:pPr>
            <a:r>
              <a:rPr lang="en-US" sz="2800" dirty="0" smtClean="0"/>
              <a:t>Dramatic and rapid changes</a:t>
            </a:r>
          </a:p>
          <a:p>
            <a:pPr eaLnBrk="1" hangingPunct="1">
              <a:lnSpc>
                <a:spcPct val="80000"/>
              </a:lnSpc>
            </a:pPr>
            <a:r>
              <a:rPr lang="en-US" sz="2800" b="1" dirty="0" smtClean="0"/>
              <a:t>Physical development</a:t>
            </a:r>
            <a:r>
              <a:rPr lang="en-US" sz="2800" dirty="0" smtClean="0"/>
              <a:t>– roll over, crawl, walk, grasp objects</a:t>
            </a:r>
          </a:p>
          <a:p>
            <a:pPr eaLnBrk="1" hangingPunct="1">
              <a:lnSpc>
                <a:spcPct val="80000"/>
              </a:lnSpc>
            </a:pPr>
            <a:r>
              <a:rPr lang="en-US" sz="2800" b="1" dirty="0" smtClean="0"/>
              <a:t>Mental development</a:t>
            </a:r>
            <a:r>
              <a:rPr lang="en-US" sz="2800" dirty="0" smtClean="0"/>
              <a:t>—respond to cold, hunger, and pain by crying. Begin to recognize surroundings and become aware of surroundings and people</a:t>
            </a:r>
          </a:p>
        </p:txBody>
      </p:sp>
      <p:pic>
        <p:nvPicPr>
          <p:cNvPr id="9220" name="Picture 5" descr="http://images.clipart.com/thb/thb9/PH/5344_2004120013/021023_1736_00/19168188.thb.jpg?021023_1736_0007_l__s"/>
          <p:cNvPicPr>
            <a:picLocks noChangeAspect="1" noChangeArrowheads="1"/>
          </p:cNvPicPr>
          <p:nvPr/>
        </p:nvPicPr>
        <p:blipFill>
          <a:blip r:embed="rId2"/>
          <a:srcRect/>
          <a:stretch>
            <a:fillRect/>
          </a:stretch>
        </p:blipFill>
        <p:spPr bwMode="auto">
          <a:xfrm>
            <a:off x="5486400" y="609600"/>
            <a:ext cx="3333750" cy="22193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animEffect transition="in" filter="box(in)">
                                      <p:cBhvr>
                                        <p:cTn id="7" dur="500"/>
                                        <p:tgtEl>
                                          <p:spTgt spid="819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195">
                                            <p:txEl>
                                              <p:pRg st="2" end="2"/>
                                            </p:txEl>
                                          </p:spTgt>
                                        </p:tgtEl>
                                        <p:attrNameLst>
                                          <p:attrName>style.visibility</p:attrName>
                                        </p:attrNameLst>
                                      </p:cBhvr>
                                      <p:to>
                                        <p:strVal val="visible"/>
                                      </p:to>
                                    </p:set>
                                    <p:anim calcmode="lin" valueType="num">
                                      <p:cBhvr additive="base">
                                        <p:cTn id="12"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8195">
                                            <p:txEl>
                                              <p:pRg st="3" end="3"/>
                                            </p:txEl>
                                          </p:spTgt>
                                        </p:tgtEl>
                                        <p:attrNameLst>
                                          <p:attrName>style.visibility</p:attrName>
                                        </p:attrNameLst>
                                      </p:cBhvr>
                                      <p:to>
                                        <p:strVal val="visible"/>
                                      </p:to>
                                    </p:set>
                                    <p:animEffect transition="in" filter="box(in)">
                                      <p:cBhvr>
                                        <p:cTn id="18" dur="500"/>
                                        <p:tgtEl>
                                          <p:spTgt spid="819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animEffect transition="in" filter="box(in)">
                                      <p:cBhvr>
                                        <p:cTn id="23"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Infancy</a:t>
            </a:r>
          </a:p>
        </p:txBody>
      </p:sp>
      <p:sp>
        <p:nvSpPr>
          <p:cNvPr id="9219" name="Rectangle 3"/>
          <p:cNvSpPr>
            <a:spLocks noGrp="1" noChangeArrowheads="1"/>
          </p:cNvSpPr>
          <p:nvPr>
            <p:ph type="body" idx="1"/>
          </p:nvPr>
        </p:nvSpPr>
        <p:spPr/>
        <p:txBody>
          <a:bodyPr/>
          <a:lstStyle/>
          <a:p>
            <a:pPr eaLnBrk="1" hangingPunct="1"/>
            <a:r>
              <a:rPr lang="en-US" b="1" smtClean="0"/>
              <a:t>Emotional development </a:t>
            </a:r>
            <a:r>
              <a:rPr lang="en-US" smtClean="0"/>
              <a:t>– show anger, distrust, happiness, excitement, etc.</a:t>
            </a:r>
          </a:p>
          <a:p>
            <a:pPr eaLnBrk="1" hangingPunct="1"/>
            <a:r>
              <a:rPr lang="en-US" b="1" smtClean="0"/>
              <a:t>Social development </a:t>
            </a:r>
            <a:r>
              <a:rPr lang="en-US" smtClean="0"/>
              <a:t>– self-centeredness concept of the newborn to recognition of others in their environment</a:t>
            </a:r>
          </a:p>
          <a:p>
            <a:pPr lvl="1" eaLnBrk="1" hangingPunct="1"/>
            <a:r>
              <a:rPr lang="en-US" smtClean="0"/>
              <a:t>Infants are dependent on others for all needs</a:t>
            </a:r>
          </a:p>
          <a:p>
            <a:pPr eaLnBrk="1" hangingPunct="1"/>
            <a:endParaRPr lang="en-US" smtClean="0"/>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checkerboard(across)">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checkerboard(across)">
                                      <p:cBhvr>
                                        <p:cTn id="12" dur="500"/>
                                        <p:tgtEl>
                                          <p:spTgt spid="92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blinds(horizontal)">
                                      <p:cBhvr>
                                        <p:cTn id="17"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190</TotalTime>
  <Words>1357</Words>
  <Application>Microsoft Office PowerPoint</Application>
  <PresentationFormat>On-screen Show (4:3)</PresentationFormat>
  <Paragraphs>124</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Metro</vt:lpstr>
      <vt:lpstr>Human Growth and Development</vt:lpstr>
      <vt:lpstr>Four main types of Growth and Development</vt:lpstr>
      <vt:lpstr>Principles of Growth and Development</vt:lpstr>
      <vt:lpstr>Slide 4</vt:lpstr>
      <vt:lpstr>Difference between Growth and development</vt:lpstr>
      <vt:lpstr>7:1 Life Stages</vt:lpstr>
      <vt:lpstr>Life Stages </vt:lpstr>
      <vt:lpstr>Infancy</vt:lpstr>
      <vt:lpstr>Infancy</vt:lpstr>
      <vt:lpstr>Educational implication of infancy stage</vt:lpstr>
      <vt:lpstr>Early Childhood</vt:lpstr>
      <vt:lpstr>Early Childhood</vt:lpstr>
      <vt:lpstr>Late Childhood</vt:lpstr>
      <vt:lpstr>Late Childhood</vt:lpstr>
      <vt:lpstr>Educational implications of childhood stage</vt:lpstr>
      <vt:lpstr>Adolescence</vt:lpstr>
      <vt:lpstr>Adolescence</vt:lpstr>
      <vt:lpstr>Adolescence</vt:lpstr>
      <vt:lpstr>Substance Abuse</vt:lpstr>
      <vt:lpstr>Reasons Chemicals Used</vt:lpstr>
      <vt:lpstr>Educational implications of adolescence stage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Growth and Development</dc:title>
  <dc:creator>LENOVO</dc:creator>
  <cp:lastModifiedBy>LENOVO</cp:lastModifiedBy>
  <cp:revision>26</cp:revision>
  <dcterms:created xsi:type="dcterms:W3CDTF">2014-08-28T17:08:26Z</dcterms:created>
  <dcterms:modified xsi:type="dcterms:W3CDTF">2014-09-16T16:43:03Z</dcterms:modified>
</cp:coreProperties>
</file>